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653" r:id="rId3"/>
    <p:sldId id="654" r:id="rId4"/>
    <p:sldId id="655" r:id="rId5"/>
    <p:sldId id="656" r:id="rId6"/>
    <p:sldId id="657" r:id="rId7"/>
    <p:sldId id="661" r:id="rId8"/>
    <p:sldId id="658" r:id="rId9"/>
    <p:sldId id="659" r:id="rId10"/>
    <p:sldId id="660" r:id="rId11"/>
    <p:sldId id="628" r:id="rId12"/>
  </p:sldIdLst>
  <p:sldSz cx="9144000" cy="6858000" type="screen4x3"/>
  <p:notesSz cx="6797675" cy="9928225"/>
  <p:defaultTextStyle>
    <a:defPPr>
      <a:defRPr lang="pt-PT"/>
    </a:defPPr>
    <a:lvl1pPr algn="l" rtl="0" fontAlgn="base">
      <a:spcBef>
        <a:spcPct val="0"/>
      </a:spcBef>
      <a:spcAft>
        <a:spcPct val="0"/>
      </a:spcAft>
      <a:defRPr sz="800" b="1" kern="1200">
        <a:solidFill>
          <a:schemeClr val="tx1"/>
        </a:solidFill>
        <a:latin typeface="Arial" charset="0"/>
        <a:ea typeface="+mn-ea"/>
        <a:cs typeface="+mn-cs"/>
      </a:defRPr>
    </a:lvl1pPr>
    <a:lvl2pPr marL="457200" algn="l" rtl="0" fontAlgn="base">
      <a:spcBef>
        <a:spcPct val="0"/>
      </a:spcBef>
      <a:spcAft>
        <a:spcPct val="0"/>
      </a:spcAft>
      <a:defRPr sz="800" b="1" kern="1200">
        <a:solidFill>
          <a:schemeClr val="tx1"/>
        </a:solidFill>
        <a:latin typeface="Arial" charset="0"/>
        <a:ea typeface="+mn-ea"/>
        <a:cs typeface="+mn-cs"/>
      </a:defRPr>
    </a:lvl2pPr>
    <a:lvl3pPr marL="914400" algn="l" rtl="0" fontAlgn="base">
      <a:spcBef>
        <a:spcPct val="0"/>
      </a:spcBef>
      <a:spcAft>
        <a:spcPct val="0"/>
      </a:spcAft>
      <a:defRPr sz="800" b="1" kern="1200">
        <a:solidFill>
          <a:schemeClr val="tx1"/>
        </a:solidFill>
        <a:latin typeface="Arial" charset="0"/>
        <a:ea typeface="+mn-ea"/>
        <a:cs typeface="+mn-cs"/>
      </a:defRPr>
    </a:lvl3pPr>
    <a:lvl4pPr marL="1371600" algn="l" rtl="0" fontAlgn="base">
      <a:spcBef>
        <a:spcPct val="0"/>
      </a:spcBef>
      <a:spcAft>
        <a:spcPct val="0"/>
      </a:spcAft>
      <a:defRPr sz="800" b="1" kern="1200">
        <a:solidFill>
          <a:schemeClr val="tx1"/>
        </a:solidFill>
        <a:latin typeface="Arial" charset="0"/>
        <a:ea typeface="+mn-ea"/>
        <a:cs typeface="+mn-cs"/>
      </a:defRPr>
    </a:lvl4pPr>
    <a:lvl5pPr marL="1828800" algn="l" rtl="0" fontAlgn="base">
      <a:spcBef>
        <a:spcPct val="0"/>
      </a:spcBef>
      <a:spcAft>
        <a:spcPct val="0"/>
      </a:spcAft>
      <a:defRPr sz="800" b="1" kern="1200">
        <a:solidFill>
          <a:schemeClr val="tx1"/>
        </a:solidFill>
        <a:latin typeface="Arial" charset="0"/>
        <a:ea typeface="+mn-ea"/>
        <a:cs typeface="+mn-cs"/>
      </a:defRPr>
    </a:lvl5pPr>
    <a:lvl6pPr marL="2286000" algn="l" defTabSz="914400" rtl="0" eaLnBrk="1" latinLnBrk="0" hangingPunct="1">
      <a:defRPr sz="800" b="1" kern="1200">
        <a:solidFill>
          <a:schemeClr val="tx1"/>
        </a:solidFill>
        <a:latin typeface="Arial" charset="0"/>
        <a:ea typeface="+mn-ea"/>
        <a:cs typeface="+mn-cs"/>
      </a:defRPr>
    </a:lvl6pPr>
    <a:lvl7pPr marL="2743200" algn="l" defTabSz="914400" rtl="0" eaLnBrk="1" latinLnBrk="0" hangingPunct="1">
      <a:defRPr sz="800" b="1" kern="1200">
        <a:solidFill>
          <a:schemeClr val="tx1"/>
        </a:solidFill>
        <a:latin typeface="Arial" charset="0"/>
        <a:ea typeface="+mn-ea"/>
        <a:cs typeface="+mn-cs"/>
      </a:defRPr>
    </a:lvl7pPr>
    <a:lvl8pPr marL="3200400" algn="l" defTabSz="914400" rtl="0" eaLnBrk="1" latinLnBrk="0" hangingPunct="1">
      <a:defRPr sz="800" b="1" kern="1200">
        <a:solidFill>
          <a:schemeClr val="tx1"/>
        </a:solidFill>
        <a:latin typeface="Arial" charset="0"/>
        <a:ea typeface="+mn-ea"/>
        <a:cs typeface="+mn-cs"/>
      </a:defRPr>
    </a:lvl8pPr>
    <a:lvl9pPr marL="3657600" algn="l" defTabSz="914400" rtl="0" eaLnBrk="1" latinLnBrk="0" hangingPunct="1">
      <a:defRPr sz="8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00"/>
    <a:srgbClr val="669900"/>
    <a:srgbClr val="66CCFF"/>
    <a:srgbClr val="FF9900"/>
    <a:srgbClr val="800000"/>
    <a:srgbClr val="000066"/>
    <a:srgbClr val="009900"/>
    <a:srgbClr val="003300"/>
  </p:clrMru>
</p:presentationPr>
</file>

<file path=ppt/tableStyles.xml><?xml version="1.0" encoding="utf-8"?>
<a:tblStyleLst xmlns:a="http://schemas.openxmlformats.org/drawingml/2006/main" def="{5C22544A-7EE6-4342-B048-85BDC9FD1C3A}">
  <a:tblStyle styleId="{125E5076-3810-47DD-B79F-674D7AD40C01}" styleName="Estilo Escuro 1 - Destaqu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édio 2 - Destaqu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Estilo Médio 1 - Destaqu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E25E649-3F16-4E02-A733-19D2CDBF48F0}" styleName="Estilo Médio 3 - Destaqu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5AB1C69-6EDB-4FF4-983F-18BD219EF322}" styleName="Estilo Médio 2 - Destaqu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édio 2 - Destaqu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Estilo Médio 2 - Destaqu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Estilo Médio 1 - Destaqu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57" autoAdjust="0"/>
    <p:restoredTop sz="94595" autoAdjust="0"/>
  </p:normalViewPr>
  <p:slideViewPr>
    <p:cSldViewPr>
      <p:cViewPr>
        <p:scale>
          <a:sx n="66" d="100"/>
          <a:sy n="66" d="100"/>
        </p:scale>
        <p:origin x="-732" y="-27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12"/>
    </p:cViewPr>
  </p:sorterViewPr>
  <p:notesViewPr>
    <p:cSldViewPr>
      <p:cViewPr varScale="1">
        <p:scale>
          <a:sx n="69" d="100"/>
          <a:sy n="69" d="100"/>
        </p:scale>
        <p:origin x="-2280" y="-90"/>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28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defRPr sz="1200" b="0"/>
            </a:lvl1pPr>
          </a:lstStyle>
          <a:p>
            <a:pPr>
              <a:defRPr/>
            </a:pPr>
            <a:endParaRPr lang="en-GB"/>
          </a:p>
        </p:txBody>
      </p:sp>
      <p:sp>
        <p:nvSpPr>
          <p:cNvPr id="59289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lgn="r">
              <a:defRPr sz="1200" b="0"/>
            </a:lvl1pPr>
          </a:lstStyle>
          <a:p>
            <a:pPr>
              <a:defRPr/>
            </a:pPr>
            <a:endParaRPr lang="en-GB"/>
          </a:p>
        </p:txBody>
      </p:sp>
      <p:sp>
        <p:nvSpPr>
          <p:cNvPr id="592900"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defRPr sz="1200" b="0"/>
            </a:lvl1pPr>
          </a:lstStyle>
          <a:p>
            <a:pPr>
              <a:defRPr/>
            </a:pPr>
            <a:endParaRPr lang="en-GB"/>
          </a:p>
        </p:txBody>
      </p:sp>
      <p:sp>
        <p:nvSpPr>
          <p:cNvPr id="592901"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lgn="r">
              <a:defRPr sz="1200" b="0"/>
            </a:lvl1pPr>
          </a:lstStyle>
          <a:p>
            <a:pPr>
              <a:defRPr/>
            </a:pPr>
            <a:fld id="{D4D510DD-1E8B-4F21-AEEA-C4DD035CCFAA}"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defRPr sz="1200" b="0"/>
            </a:lvl1pPr>
          </a:lstStyle>
          <a:p>
            <a:pPr>
              <a:defRPr/>
            </a:pPr>
            <a:endParaRPr lang="pt-PT"/>
          </a:p>
        </p:txBody>
      </p:sp>
      <p:sp>
        <p:nvSpPr>
          <p:cNvPr id="307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lvl1pPr algn="r">
              <a:defRPr sz="1200" b="0"/>
            </a:lvl1pPr>
          </a:lstStyle>
          <a:p>
            <a:pPr>
              <a:defRPr/>
            </a:pPr>
            <a:endParaRPr lang="pt-PT"/>
          </a:p>
        </p:txBody>
      </p:sp>
      <p:sp>
        <p:nvSpPr>
          <p:cNvPr id="15364"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1433" tIns="45717" rIns="91433" bIns="45717" numCol="1" anchor="t" anchorCtr="0" compatLnSpc="1">
            <a:prstTxWarp prst="textNoShape">
              <a:avLst/>
            </a:prstTxWarp>
          </a:bodyPr>
          <a:lstStyle/>
          <a:p>
            <a:pPr lvl="0"/>
            <a:r>
              <a:rPr lang="pt-PT" noProof="0" smtClean="0"/>
              <a:t>Clique para editar os estilos de texto do modelo global</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307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defRPr sz="1200" b="0"/>
            </a:lvl1pPr>
          </a:lstStyle>
          <a:p>
            <a:pPr>
              <a:defRPr/>
            </a:pPr>
            <a:endParaRPr lang="pt-PT"/>
          </a:p>
        </p:txBody>
      </p:sp>
      <p:sp>
        <p:nvSpPr>
          <p:cNvPr id="307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1433" tIns="45717" rIns="91433" bIns="45717" numCol="1" anchor="b" anchorCtr="0" compatLnSpc="1">
            <a:prstTxWarp prst="textNoShape">
              <a:avLst/>
            </a:prstTxWarp>
          </a:bodyPr>
          <a:lstStyle>
            <a:lvl1pPr algn="r">
              <a:defRPr sz="1200" b="0"/>
            </a:lvl1pPr>
          </a:lstStyle>
          <a:p>
            <a:pPr>
              <a:defRPr/>
            </a:pPr>
            <a:fld id="{17787789-B6E4-42B2-B4C2-43C52E10B98B}" type="slidenum">
              <a:rPr lang="pt-PT"/>
              <a:pPr>
                <a:defRPr/>
              </a:pPr>
              <a:t>‹#›</a:t>
            </a:fld>
            <a:endParaRPr lang="pt-P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D5C0479F-BA15-4782-A791-E7A40839714D}" type="slidenum">
              <a:rPr lang="pt-PT" smtClean="0"/>
              <a:pPr/>
              <a:t>1</a:t>
            </a:fld>
            <a:endParaRPr lang="pt-PT" smtClean="0"/>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p>
            <a:fld id="{D4C3231E-B293-4121-900F-AF4452CDF71A}" type="slidenum">
              <a:rPr lang="pt-PT" smtClean="0"/>
              <a:pPr/>
              <a:t>2</a:t>
            </a:fld>
            <a:endParaRPr lang="pt-PT" smtClean="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p>
            <a:fld id="{F7B0B9AC-8BD0-4502-96B3-86AF90EC8FDA}" type="slidenum">
              <a:rPr lang="pt-PT" smtClean="0"/>
              <a:pPr/>
              <a:t>3</a:t>
            </a:fld>
            <a:endParaRPr lang="pt-PT" smtClean="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2BB8602A-C9F9-4D17-B226-B97AC0531BE6}" type="slidenum">
              <a:rPr lang="pt-PT" smtClean="0"/>
              <a:pPr/>
              <a:t>4</a:t>
            </a:fld>
            <a:endParaRPr lang="pt-PT" smtClean="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F7206965-0291-486F-8D2B-DFF6AD7DD019}" type="slidenum">
              <a:rPr lang="pt-PT" smtClean="0"/>
              <a:pPr/>
              <a:t>6</a:t>
            </a:fld>
            <a:endParaRPr lang="pt-PT" smtClean="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49688" y="9429750"/>
            <a:ext cx="2946400" cy="496888"/>
          </a:xfrm>
          <a:prstGeom prst="rect">
            <a:avLst/>
          </a:prstGeom>
          <a:noFill/>
          <a:ln w="9525">
            <a:noFill/>
            <a:miter lim="800000"/>
            <a:headEnd/>
            <a:tailEnd/>
          </a:ln>
        </p:spPr>
        <p:txBody>
          <a:bodyPr lIns="91433" tIns="45717" rIns="91433" bIns="45717" anchor="b"/>
          <a:lstStyle/>
          <a:p>
            <a:pPr algn="r"/>
            <a:fld id="{9885DBE9-D77F-4EF8-A8A7-23B1FA3AD6CE}" type="slidenum">
              <a:rPr lang="pt-PT" sz="1200" b="0"/>
              <a:pPr algn="r"/>
              <a:t>7</a:t>
            </a:fld>
            <a:endParaRPr lang="pt-PT" sz="1200" b="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545AC447-1585-459D-A1B8-D3AF212DD116}" type="slidenum">
              <a:rPr lang="pt-PT" smtClean="0"/>
              <a:pPr/>
              <a:t>8</a:t>
            </a:fld>
            <a:endParaRPr lang="pt-PT" smtClean="0"/>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BBEDACAD-9269-49B2-9B06-06B0E2C83AC8}" type="slidenum">
              <a:rPr lang="pt-PT" smtClean="0"/>
              <a:pPr/>
              <a:t>9</a:t>
            </a:fld>
            <a:endParaRPr lang="pt-PT" smtClean="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t-PT" smtClean="0"/>
              <a:t>Faça clique para editar o estilo</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D0F762B9-0E1C-4CD2-A9A5-1D5E480E3502}" type="slidenum">
              <a:rPr lang="pt-PT"/>
              <a:pPr>
                <a:defRPr/>
              </a:pPr>
              <a:t>‹#›</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94891D37-8E54-40E5-9DAF-C48122DD6918}" type="slidenum">
              <a:rPr lang="pt-PT"/>
              <a:pPr>
                <a:defRPr/>
              </a:pPr>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DA164C37-4969-4126-A6DA-4AFF717A54B0}" type="slidenum">
              <a:rPr lang="pt-PT"/>
              <a:pPr>
                <a:defRPr/>
              </a:pPr>
              <a:t>‹#›</a:t>
            </a:fld>
            <a:endParaRPr lang="pt-P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457200" y="274638"/>
            <a:ext cx="8229600" cy="5851525"/>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4C58314C-105E-46F8-A562-99A0F1A04450}" type="slidenum">
              <a:rPr lang="pt-PT"/>
              <a:pPr>
                <a:defRPr/>
              </a:pPr>
              <a:t>‹#›</a:t>
            </a:fld>
            <a:endParaRPr lang="pt-P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e tabe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pt-PT" smtClean="0"/>
              <a:t>Clique para editar o estilo</a:t>
            </a:r>
            <a:endParaRPr lang="pt-PT"/>
          </a:p>
        </p:txBody>
      </p:sp>
      <p:sp>
        <p:nvSpPr>
          <p:cNvPr id="3" name="Marcador de Posição da Tabela 2"/>
          <p:cNvSpPr>
            <a:spLocks noGrp="1"/>
          </p:cNvSpPr>
          <p:nvPr>
            <p:ph type="tbl" idx="1"/>
          </p:nvPr>
        </p:nvSpPr>
        <p:spPr>
          <a:xfrm>
            <a:off x="457200" y="1600200"/>
            <a:ext cx="8229600" cy="4525963"/>
          </a:xfrm>
        </p:spPr>
        <p:txBody>
          <a:bodyPr/>
          <a:lstStyle/>
          <a:p>
            <a:pPr lvl="0"/>
            <a:endParaRPr lang="pt-PT"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9A131AE2-2124-4F4F-A90A-1F090C4BDF50}" type="slidenum">
              <a:rPr lang="pt-PT"/>
              <a:pPr>
                <a:defRPr/>
              </a:pPr>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33297ABF-D247-44DA-950B-48E1326A96C9}" type="slidenum">
              <a:rPr lang="pt-PT"/>
              <a:pPr>
                <a:defRPr/>
              </a:pPr>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CADF5BC1-5A0C-428A-8A0B-0A57DB1270AF}" type="slidenum">
              <a:rPr lang="pt-PT"/>
              <a:pPr>
                <a:defRPr/>
              </a:pPr>
              <a:t>‹#›</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67DDB0D-35FC-4B09-9A8D-2822E86F99AC}" type="slidenum">
              <a:rPr lang="pt-PT"/>
              <a:pPr>
                <a:defRPr/>
              </a:pPr>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C6A4994E-ADE7-44F1-9FB9-876D93CC99B9}" type="slidenum">
              <a:rPr lang="pt-PT"/>
              <a:pPr>
                <a:defRPr/>
              </a:pPr>
              <a:t>‹#›</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89947A47-A0D4-4834-B7C5-3A4A892602BA}" type="slidenum">
              <a:rPr lang="pt-PT"/>
              <a:pPr>
                <a:defRPr/>
              </a:pPr>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6C148A76-D71F-4766-9EEA-3D633E784149}" type="slidenum">
              <a:rPr lang="pt-PT"/>
              <a:pPr>
                <a:defRPr/>
              </a:pPr>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0F2CC740-D9DF-46AE-B982-B1BCA0021E81}" type="slidenum">
              <a:rPr lang="pt-PT"/>
              <a:pPr>
                <a:defRPr/>
              </a:pPr>
              <a:t>‹#›</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7AA8CF81-E5C3-4E80-8724-ADBB13F2F62C}" type="slidenum">
              <a:rPr lang="pt-PT"/>
              <a:pPr>
                <a:defRPr/>
              </a:pPr>
              <a:t>‹#›</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 do título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 de texto do modelo global</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a:defRPr/>
            </a:pPr>
            <a:endParaRPr lang="pt-P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a:defRPr/>
            </a:pPr>
            <a:endParaRPr lang="pt-P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a:defRPr/>
            </a:pPr>
            <a:fld id="{CDAAB9FB-014F-40CE-8EE8-6647315E13A6}" type="slidenum">
              <a:rPr lang="pt-PT"/>
              <a:pPr>
                <a:defRPr/>
              </a:pPr>
              <a:t>‹#›</a:t>
            </a:fld>
            <a:endParaRPr lang="pt-PT"/>
          </a:p>
        </p:txBody>
      </p:sp>
      <p:sp>
        <p:nvSpPr>
          <p:cNvPr id="1036" name="Rectangle 12"/>
          <p:cNvSpPr>
            <a:spLocks noChangeArrowheads="1"/>
          </p:cNvSpPr>
          <p:nvPr userDrawn="1"/>
        </p:nvSpPr>
        <p:spPr bwMode="auto">
          <a:xfrm>
            <a:off x="6011863" y="5805488"/>
            <a:ext cx="3132137" cy="1052512"/>
          </a:xfrm>
          <a:prstGeom prst="rect">
            <a:avLst/>
          </a:prstGeom>
          <a:solidFill>
            <a:schemeClr val="bg1"/>
          </a:solidFill>
          <a:ln w="9525">
            <a:noFill/>
            <a:miter lim="800000"/>
            <a:headEnd/>
            <a:tailEnd/>
          </a:ln>
          <a:effectLst/>
        </p:spPr>
        <p:txBody>
          <a:bodyPr wrap="none" anchor="ctr"/>
          <a:lstStyle/>
          <a:p>
            <a:pPr>
              <a:defRPr/>
            </a:pPr>
            <a:endParaRPr lang="pt-PT"/>
          </a:p>
        </p:txBody>
      </p:sp>
      <p:pic>
        <p:nvPicPr>
          <p:cNvPr id="1032" name="Picture 15" descr="PP CA 3"/>
          <p:cNvPicPr>
            <a:picLocks noChangeAspect="1" noChangeArrowheads="1"/>
          </p:cNvPicPr>
          <p:nvPr userDrawn="1"/>
        </p:nvPicPr>
        <p:blipFill>
          <a:blip r:embed="rId15"/>
          <a:srcRect/>
          <a:stretch>
            <a:fillRect/>
          </a:stretch>
        </p:blipFill>
        <p:spPr bwMode="auto">
          <a:xfrm>
            <a:off x="0" y="0"/>
            <a:ext cx="9144000" cy="6858000"/>
          </a:xfrm>
          <a:prstGeom prst="rect">
            <a:avLst/>
          </a:prstGeom>
          <a:noFill/>
          <a:ln w="9525">
            <a:noFill/>
            <a:miter lim="800000"/>
            <a:headEnd/>
            <a:tailEnd/>
          </a:ln>
        </p:spPr>
      </p:pic>
      <p:sp>
        <p:nvSpPr>
          <p:cNvPr id="2" name="Rectangle 8"/>
          <p:cNvSpPr>
            <a:spLocks noChangeArrowheads="1"/>
          </p:cNvSpPr>
          <p:nvPr userDrawn="1"/>
        </p:nvSpPr>
        <p:spPr bwMode="auto">
          <a:xfrm>
            <a:off x="215900" y="6237288"/>
            <a:ext cx="6948488" cy="720725"/>
          </a:xfrm>
          <a:prstGeom prst="rect">
            <a:avLst/>
          </a:prstGeom>
          <a:noFill/>
          <a:ln w="9525">
            <a:noFill/>
            <a:miter lim="800000"/>
            <a:headEnd/>
            <a:tailEnd/>
          </a:ln>
        </p:spPr>
        <p:txBody>
          <a:bodyPr/>
          <a:lstStyle/>
          <a:p>
            <a:pPr>
              <a:lnSpc>
                <a:spcPct val="120000"/>
              </a:lnSpc>
              <a:spcBef>
                <a:spcPct val="20000"/>
              </a:spcBef>
              <a:defRPr/>
            </a:pPr>
            <a:r>
              <a:rPr lang="en-US" sz="1100" dirty="0">
                <a:solidFill>
                  <a:schemeClr val="bg1"/>
                </a:solidFill>
              </a:rPr>
              <a:t>CYBER Display – 3</a:t>
            </a:r>
            <a:r>
              <a:rPr lang="en-US" sz="1100" baseline="30000" dirty="0">
                <a:solidFill>
                  <a:schemeClr val="bg1"/>
                </a:solidFill>
              </a:rPr>
              <a:t>rd</a:t>
            </a:r>
            <a:r>
              <a:rPr lang="en-US" sz="1100" dirty="0">
                <a:solidFill>
                  <a:schemeClr val="bg1"/>
                </a:solidFill>
              </a:rPr>
              <a:t> SC meeting</a:t>
            </a:r>
          </a:p>
          <a:p>
            <a:pPr>
              <a:lnSpc>
                <a:spcPct val="120000"/>
              </a:lnSpc>
              <a:spcBef>
                <a:spcPct val="20000"/>
              </a:spcBef>
              <a:defRPr/>
            </a:pPr>
            <a:r>
              <a:rPr lang="pt-PT" sz="1100" dirty="0">
                <a:solidFill>
                  <a:schemeClr val="bg1"/>
                </a:solidFill>
              </a:rPr>
              <a:t>Almada | 24, 25th </a:t>
            </a:r>
            <a:r>
              <a:rPr lang="pt-PT" sz="1100" dirty="0" err="1">
                <a:solidFill>
                  <a:schemeClr val="bg1"/>
                </a:solidFill>
              </a:rPr>
              <a:t>November</a:t>
            </a:r>
            <a:r>
              <a:rPr lang="pt-PT" sz="1100" dirty="0">
                <a:solidFill>
                  <a:schemeClr val="bg1"/>
                </a:solidFill>
              </a:rPr>
              <a:t> 2009</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xStyles>
    <p:titleStyle>
      <a:lvl1pPr algn="l" rtl="0" eaLnBrk="0" fontAlgn="base" hangingPunct="0">
        <a:lnSpc>
          <a:spcPct val="120000"/>
        </a:lnSpc>
        <a:spcBef>
          <a:spcPct val="20000"/>
        </a:spcBef>
        <a:spcAft>
          <a:spcPct val="0"/>
        </a:spcAft>
        <a:defRPr sz="1100" b="1">
          <a:solidFill>
            <a:schemeClr val="bg1"/>
          </a:solidFill>
          <a:latin typeface="+mj-lt"/>
          <a:ea typeface="+mj-ea"/>
          <a:cs typeface="+mj-cs"/>
        </a:defRPr>
      </a:lvl1pPr>
      <a:lvl2pPr algn="l" rtl="0" eaLnBrk="0" fontAlgn="base" hangingPunct="0">
        <a:lnSpc>
          <a:spcPct val="120000"/>
        </a:lnSpc>
        <a:spcBef>
          <a:spcPct val="20000"/>
        </a:spcBef>
        <a:spcAft>
          <a:spcPct val="0"/>
        </a:spcAft>
        <a:defRPr sz="1100" b="1">
          <a:solidFill>
            <a:schemeClr val="bg1"/>
          </a:solidFill>
          <a:latin typeface="Arial" charset="0"/>
        </a:defRPr>
      </a:lvl2pPr>
      <a:lvl3pPr algn="l" rtl="0" eaLnBrk="0" fontAlgn="base" hangingPunct="0">
        <a:lnSpc>
          <a:spcPct val="120000"/>
        </a:lnSpc>
        <a:spcBef>
          <a:spcPct val="20000"/>
        </a:spcBef>
        <a:spcAft>
          <a:spcPct val="0"/>
        </a:spcAft>
        <a:defRPr sz="1100" b="1">
          <a:solidFill>
            <a:schemeClr val="bg1"/>
          </a:solidFill>
          <a:latin typeface="Arial" charset="0"/>
        </a:defRPr>
      </a:lvl3pPr>
      <a:lvl4pPr algn="l" rtl="0" eaLnBrk="0" fontAlgn="base" hangingPunct="0">
        <a:lnSpc>
          <a:spcPct val="120000"/>
        </a:lnSpc>
        <a:spcBef>
          <a:spcPct val="20000"/>
        </a:spcBef>
        <a:spcAft>
          <a:spcPct val="0"/>
        </a:spcAft>
        <a:defRPr sz="1100" b="1">
          <a:solidFill>
            <a:schemeClr val="bg1"/>
          </a:solidFill>
          <a:latin typeface="Arial" charset="0"/>
        </a:defRPr>
      </a:lvl4pPr>
      <a:lvl5pPr algn="l" rtl="0" eaLnBrk="0" fontAlgn="base" hangingPunct="0">
        <a:lnSpc>
          <a:spcPct val="120000"/>
        </a:lnSpc>
        <a:spcBef>
          <a:spcPct val="20000"/>
        </a:spcBef>
        <a:spcAft>
          <a:spcPct val="0"/>
        </a:spcAft>
        <a:defRPr sz="1100" b="1">
          <a:solidFill>
            <a:schemeClr val="bg1"/>
          </a:solidFill>
          <a:latin typeface="Arial" charset="0"/>
        </a:defRPr>
      </a:lvl5pPr>
      <a:lvl6pPr marL="457200" algn="l" rtl="0" fontAlgn="base">
        <a:lnSpc>
          <a:spcPct val="120000"/>
        </a:lnSpc>
        <a:spcBef>
          <a:spcPct val="20000"/>
        </a:spcBef>
        <a:spcAft>
          <a:spcPct val="0"/>
        </a:spcAft>
        <a:defRPr sz="1100" b="1">
          <a:solidFill>
            <a:schemeClr val="bg1"/>
          </a:solidFill>
          <a:latin typeface="Arial" charset="0"/>
        </a:defRPr>
      </a:lvl6pPr>
      <a:lvl7pPr marL="914400" algn="l" rtl="0" fontAlgn="base">
        <a:lnSpc>
          <a:spcPct val="120000"/>
        </a:lnSpc>
        <a:spcBef>
          <a:spcPct val="20000"/>
        </a:spcBef>
        <a:spcAft>
          <a:spcPct val="0"/>
        </a:spcAft>
        <a:defRPr sz="1100" b="1">
          <a:solidFill>
            <a:schemeClr val="bg1"/>
          </a:solidFill>
          <a:latin typeface="Arial" charset="0"/>
        </a:defRPr>
      </a:lvl7pPr>
      <a:lvl8pPr marL="1371600" algn="l" rtl="0" fontAlgn="base">
        <a:lnSpc>
          <a:spcPct val="120000"/>
        </a:lnSpc>
        <a:spcBef>
          <a:spcPct val="20000"/>
        </a:spcBef>
        <a:spcAft>
          <a:spcPct val="0"/>
        </a:spcAft>
        <a:defRPr sz="1100" b="1">
          <a:solidFill>
            <a:schemeClr val="bg1"/>
          </a:solidFill>
          <a:latin typeface="Arial" charset="0"/>
        </a:defRPr>
      </a:lvl8pPr>
      <a:lvl9pPr marL="1828800" algn="l" rtl="0" fontAlgn="base">
        <a:lnSpc>
          <a:spcPct val="120000"/>
        </a:lnSpc>
        <a:spcBef>
          <a:spcPct val="20000"/>
        </a:spcBef>
        <a:spcAft>
          <a:spcPct val="0"/>
        </a:spcAft>
        <a:defRPr sz="1100" b="1">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2" descr="PP CA 1"/>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7410" name="Rectangle 5"/>
          <p:cNvSpPr>
            <a:spLocks noChangeArrowheads="1"/>
          </p:cNvSpPr>
          <p:nvPr/>
        </p:nvSpPr>
        <p:spPr bwMode="auto">
          <a:xfrm>
            <a:off x="428625" y="1643063"/>
            <a:ext cx="8459788" cy="1976437"/>
          </a:xfrm>
          <a:prstGeom prst="rect">
            <a:avLst/>
          </a:prstGeom>
          <a:noFill/>
          <a:ln w="9525">
            <a:noFill/>
            <a:miter lim="800000"/>
            <a:headEnd/>
            <a:tailEnd/>
          </a:ln>
        </p:spPr>
        <p:txBody>
          <a:bodyPr>
            <a:spAutoFit/>
          </a:bodyPr>
          <a:lstStyle/>
          <a:p>
            <a:pPr>
              <a:spcBef>
                <a:spcPct val="50000"/>
              </a:spcBef>
            </a:pPr>
            <a:r>
              <a:rPr lang="en-US" altLang="zh-CN" sz="3600">
                <a:solidFill>
                  <a:schemeClr val="bg1"/>
                </a:solidFill>
                <a:ea typeface="宋体"/>
                <a:cs typeface="宋体"/>
              </a:rPr>
              <a:t>Almada: </a:t>
            </a:r>
          </a:p>
          <a:p>
            <a:pPr>
              <a:lnSpc>
                <a:spcPct val="110000"/>
              </a:lnSpc>
              <a:spcBef>
                <a:spcPct val="50000"/>
              </a:spcBef>
            </a:pPr>
            <a:r>
              <a:rPr lang="en-US" altLang="zh-CN" sz="3200">
                <a:solidFill>
                  <a:schemeClr val="bg1"/>
                </a:solidFill>
                <a:ea typeface="宋体"/>
                <a:cs typeface="宋体"/>
              </a:rPr>
              <a:t>Local Communication Campaign Progress and future steps</a:t>
            </a:r>
          </a:p>
        </p:txBody>
      </p:sp>
      <p:sp>
        <p:nvSpPr>
          <p:cNvPr id="17411" name="Text Box 8"/>
          <p:cNvSpPr txBox="1">
            <a:spLocks noChangeArrowheads="1"/>
          </p:cNvSpPr>
          <p:nvPr/>
        </p:nvSpPr>
        <p:spPr bwMode="auto">
          <a:xfrm>
            <a:off x="823913" y="4148138"/>
            <a:ext cx="7996237" cy="523875"/>
          </a:xfrm>
          <a:prstGeom prst="rect">
            <a:avLst/>
          </a:prstGeom>
          <a:noFill/>
          <a:ln w="9525">
            <a:noFill/>
            <a:miter lim="800000"/>
            <a:headEnd/>
            <a:tailEnd/>
          </a:ln>
        </p:spPr>
        <p:txBody>
          <a:bodyPr>
            <a:spAutoFit/>
          </a:bodyPr>
          <a:lstStyle/>
          <a:p>
            <a:pPr marL="173038" indent="-173038"/>
            <a:r>
              <a:rPr lang="pt-PT" altLang="zh-CN" sz="2800" b="0">
                <a:solidFill>
                  <a:schemeClr val="bg1"/>
                </a:solidFill>
                <a:ea typeface="宋体"/>
                <a:cs typeface="宋体"/>
              </a:rPr>
              <a:t>João Cleto</a:t>
            </a:r>
            <a:endParaRPr lang="pt-PT" altLang="zh-CN" sz="2800">
              <a:solidFill>
                <a:srgbClr val="FFCC00"/>
              </a:solidFill>
              <a:ea typeface="宋体"/>
              <a:cs typeface="宋体"/>
            </a:endParaRPr>
          </a:p>
        </p:txBody>
      </p:sp>
      <p:sp>
        <p:nvSpPr>
          <p:cNvPr id="17412" name="Rectangle 16"/>
          <p:cNvSpPr>
            <a:spLocks noChangeArrowheads="1"/>
          </p:cNvSpPr>
          <p:nvPr/>
        </p:nvSpPr>
        <p:spPr bwMode="auto">
          <a:xfrm>
            <a:off x="215900" y="6237288"/>
            <a:ext cx="6948488" cy="620712"/>
          </a:xfrm>
          <a:prstGeom prst="rect">
            <a:avLst/>
          </a:prstGeom>
          <a:noFill/>
          <a:ln w="9525">
            <a:noFill/>
            <a:miter lim="800000"/>
            <a:headEnd/>
            <a:tailEnd/>
          </a:ln>
        </p:spPr>
        <p:txBody>
          <a:bodyPr/>
          <a:lstStyle/>
          <a:p>
            <a:pPr>
              <a:lnSpc>
                <a:spcPct val="120000"/>
              </a:lnSpc>
              <a:spcBef>
                <a:spcPct val="20000"/>
              </a:spcBef>
            </a:pPr>
            <a:r>
              <a:rPr lang="en-US" sz="1100">
                <a:solidFill>
                  <a:schemeClr val="bg1"/>
                </a:solidFill>
              </a:rPr>
              <a:t>CYBER Display – 2nd training session</a:t>
            </a:r>
          </a:p>
          <a:p>
            <a:pPr>
              <a:lnSpc>
                <a:spcPct val="120000"/>
              </a:lnSpc>
              <a:spcBef>
                <a:spcPct val="20000"/>
              </a:spcBef>
            </a:pPr>
            <a:r>
              <a:rPr lang="pt-PT" sz="1100">
                <a:solidFill>
                  <a:schemeClr val="bg1"/>
                </a:solidFill>
              </a:rPr>
              <a:t>Almada | 25th November 2009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ítulo 1"/>
          <p:cNvSpPr>
            <a:spLocks noGrp="1"/>
          </p:cNvSpPr>
          <p:nvPr>
            <p:ph type="title"/>
          </p:nvPr>
        </p:nvSpPr>
        <p:spPr/>
        <p:txBody>
          <a:bodyPr/>
          <a:lstStyle/>
          <a:p>
            <a:endParaRPr lang="en-US" smtClean="0"/>
          </a:p>
        </p:txBody>
      </p:sp>
      <p:pic>
        <p:nvPicPr>
          <p:cNvPr id="32770" name="Picture 2"/>
          <p:cNvPicPr>
            <a:picLocks noChangeAspect="1" noChangeArrowheads="1"/>
          </p:cNvPicPr>
          <p:nvPr/>
        </p:nvPicPr>
        <p:blipFill>
          <a:blip r:embed="rId2"/>
          <a:srcRect l="24576" t="7414" r="22034" b="2542"/>
          <a:stretch>
            <a:fillRect/>
          </a:stretch>
        </p:blipFill>
        <p:spPr bwMode="auto">
          <a:xfrm>
            <a:off x="2500313" y="914400"/>
            <a:ext cx="3929062" cy="5300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endParaRPr lang="en-GB" smtClean="0"/>
          </a:p>
        </p:txBody>
      </p:sp>
      <p:sp>
        <p:nvSpPr>
          <p:cNvPr id="33794" name="Rectangle 3"/>
          <p:cNvSpPr>
            <a:spLocks noGrp="1" noChangeArrowheads="1"/>
          </p:cNvSpPr>
          <p:nvPr>
            <p:ph type="body" idx="1"/>
          </p:nvPr>
        </p:nvSpPr>
        <p:spPr/>
        <p:txBody>
          <a:bodyPr/>
          <a:lstStyle/>
          <a:p>
            <a:pPr eaLnBrk="1" hangingPunct="1"/>
            <a:endParaRPr lang="en-GB" smtClean="0"/>
          </a:p>
        </p:txBody>
      </p:sp>
      <p:pic>
        <p:nvPicPr>
          <p:cNvPr id="33795" name="Picture 4" descr="PP CA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3796" name="Rectangle 6"/>
          <p:cNvSpPr>
            <a:spLocks noChangeArrowheads="1"/>
          </p:cNvSpPr>
          <p:nvPr/>
        </p:nvSpPr>
        <p:spPr bwMode="auto">
          <a:xfrm>
            <a:off x="827088" y="3881438"/>
            <a:ext cx="7505700" cy="1033462"/>
          </a:xfrm>
          <a:prstGeom prst="rect">
            <a:avLst/>
          </a:prstGeom>
          <a:noFill/>
          <a:ln w="9525">
            <a:noFill/>
            <a:miter lim="800000"/>
            <a:headEnd/>
            <a:tailEnd/>
          </a:ln>
        </p:spPr>
        <p:txBody>
          <a:bodyPr>
            <a:spAutoFit/>
          </a:bodyPr>
          <a:lstStyle/>
          <a:p>
            <a:pPr algn="ctr">
              <a:lnSpc>
                <a:spcPct val="90000"/>
              </a:lnSpc>
              <a:spcBef>
                <a:spcPct val="50000"/>
              </a:spcBef>
              <a:tabLst>
                <a:tab pos="2598738" algn="l"/>
              </a:tabLst>
            </a:pPr>
            <a:r>
              <a:rPr lang="en-US" altLang="zh-CN" sz="4000">
                <a:solidFill>
                  <a:schemeClr val="bg1"/>
                </a:solidFill>
                <a:ea typeface="宋体"/>
                <a:cs typeface="宋体"/>
              </a:rPr>
              <a:t>Thank you for your attention!</a:t>
            </a:r>
          </a:p>
          <a:p>
            <a:pPr algn="ctr">
              <a:lnSpc>
                <a:spcPct val="90000"/>
              </a:lnSpc>
              <a:spcBef>
                <a:spcPct val="15000"/>
              </a:spcBef>
              <a:tabLst>
                <a:tab pos="2598738" algn="l"/>
              </a:tabLst>
            </a:pPr>
            <a:endParaRPr lang="en-US" altLang="zh-CN" sz="2400">
              <a:solidFill>
                <a:schemeClr val="bg1"/>
              </a:solidFill>
              <a:ea typeface="宋体"/>
              <a:cs typeface="宋体"/>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ChangeArrowheads="1"/>
          </p:cNvSpPr>
          <p:nvPr/>
        </p:nvSpPr>
        <p:spPr bwMode="auto">
          <a:xfrm>
            <a:off x="684213" y="1916113"/>
            <a:ext cx="8712200" cy="3441700"/>
          </a:xfrm>
          <a:prstGeom prst="rect">
            <a:avLst/>
          </a:prstGeom>
          <a:noFill/>
          <a:ln w="9525">
            <a:noFill/>
            <a:miter lim="800000"/>
            <a:headEnd/>
            <a:tailEnd/>
          </a:ln>
        </p:spPr>
        <p:txBody>
          <a:bodyPr>
            <a:spAutoFit/>
          </a:bodyPr>
          <a:lstStyle/>
          <a:p>
            <a:pPr marL="261938" indent="-261938" defTabSz="850900">
              <a:lnSpc>
                <a:spcPct val="105000"/>
              </a:lnSpc>
              <a:spcBef>
                <a:spcPct val="45000"/>
              </a:spcBef>
              <a:buClr>
                <a:srgbClr val="99CC00"/>
              </a:buClr>
              <a:buFont typeface="Wingdings" pitchFamily="2" charset="2"/>
              <a:buChar char="§"/>
            </a:pPr>
            <a:r>
              <a:rPr lang="en-US" sz="2400" b="0">
                <a:solidFill>
                  <a:schemeClr val="bg1"/>
                </a:solidFill>
                <a:cs typeface="Times New Roman" pitchFamily="18" charset="0"/>
                <a:sym typeface="Symbol" pitchFamily="18" charset="2"/>
              </a:rPr>
              <a:t>Energy book of the building</a:t>
            </a:r>
            <a:r>
              <a:rPr lang="en-US" sz="2400">
                <a:solidFill>
                  <a:schemeClr val="bg1"/>
                </a:solidFill>
                <a:cs typeface="Times New Roman" pitchFamily="18" charset="0"/>
                <a:sym typeface="Symbol" pitchFamily="18" charset="2"/>
              </a:rPr>
              <a:t>;</a:t>
            </a:r>
          </a:p>
          <a:p>
            <a:pPr marL="261938" indent="-261938" defTabSz="850900">
              <a:lnSpc>
                <a:spcPct val="105000"/>
              </a:lnSpc>
              <a:spcBef>
                <a:spcPct val="45000"/>
              </a:spcBef>
              <a:buClr>
                <a:srgbClr val="99CC00"/>
              </a:buClr>
              <a:buFont typeface="Wingdings" pitchFamily="2" charset="2"/>
              <a:buChar char="§"/>
            </a:pPr>
            <a:r>
              <a:rPr lang="en-US" sz="2400" b="0">
                <a:solidFill>
                  <a:schemeClr val="bg1"/>
                </a:solidFill>
                <a:cs typeface="Times New Roman" pitchFamily="18" charset="0"/>
                <a:sym typeface="Symbol" pitchFamily="18" charset="2"/>
              </a:rPr>
              <a:t>Communication activities in the Green Week of Almada, National Energy Day: 29</a:t>
            </a:r>
            <a:r>
              <a:rPr lang="en-US" sz="2400" b="0" baseline="30000">
                <a:solidFill>
                  <a:schemeClr val="bg1"/>
                </a:solidFill>
                <a:cs typeface="Times New Roman" pitchFamily="18" charset="0"/>
                <a:sym typeface="Symbol" pitchFamily="18" charset="2"/>
              </a:rPr>
              <a:t>th</a:t>
            </a:r>
            <a:r>
              <a:rPr lang="en-US" sz="2400" b="0">
                <a:solidFill>
                  <a:schemeClr val="bg1"/>
                </a:solidFill>
                <a:cs typeface="Times New Roman" pitchFamily="18" charset="0"/>
                <a:sym typeface="Symbol" pitchFamily="18" charset="2"/>
              </a:rPr>
              <a:t> May</a:t>
            </a:r>
          </a:p>
          <a:p>
            <a:pPr marL="261938" indent="-261938" defTabSz="850900">
              <a:lnSpc>
                <a:spcPct val="105000"/>
              </a:lnSpc>
              <a:spcBef>
                <a:spcPct val="45000"/>
              </a:spcBef>
              <a:buClr>
                <a:srgbClr val="99CC00"/>
              </a:buClr>
              <a:buFont typeface="Wingdings" pitchFamily="2" charset="2"/>
              <a:buChar char="§"/>
            </a:pPr>
            <a:r>
              <a:rPr lang="en-US" sz="2400" b="0">
                <a:solidFill>
                  <a:schemeClr val="bg1"/>
                </a:solidFill>
                <a:cs typeface="Times New Roman" pitchFamily="18" charset="0"/>
                <a:sym typeface="Symbol" pitchFamily="18" charset="2"/>
              </a:rPr>
              <a:t>Local dissemination: media articles</a:t>
            </a:r>
          </a:p>
          <a:p>
            <a:pPr marL="261938" indent="-261938" defTabSz="850900">
              <a:lnSpc>
                <a:spcPct val="105000"/>
              </a:lnSpc>
              <a:spcBef>
                <a:spcPct val="45000"/>
              </a:spcBef>
              <a:buClr>
                <a:srgbClr val="99CC00"/>
              </a:buClr>
              <a:buFont typeface="Wingdings" pitchFamily="2" charset="2"/>
              <a:buChar char="§"/>
            </a:pPr>
            <a:r>
              <a:rPr lang="en-US" sz="2400" b="0">
                <a:solidFill>
                  <a:schemeClr val="bg1"/>
                </a:solidFill>
                <a:cs typeface="Times New Roman" pitchFamily="18" charset="0"/>
                <a:sym typeface="Symbol" pitchFamily="18" charset="2"/>
              </a:rPr>
              <a:t>Develop Display</a:t>
            </a:r>
            <a:r>
              <a:rPr lang="en-US" sz="2400" b="0" baseline="30000">
                <a:solidFill>
                  <a:schemeClr val="bg1"/>
                </a:solidFill>
                <a:cs typeface="Arial" charset="0"/>
                <a:sym typeface="Symbol" pitchFamily="18" charset="2"/>
              </a:rPr>
              <a:t>®</a:t>
            </a:r>
            <a:r>
              <a:rPr lang="en-US" sz="2400" b="0">
                <a:solidFill>
                  <a:schemeClr val="bg1"/>
                </a:solidFill>
                <a:cs typeface="Times New Roman" pitchFamily="18" charset="0"/>
                <a:sym typeface="Symbol" pitchFamily="18" charset="2"/>
              </a:rPr>
              <a:t> campaign in, at least, 20 municipal buildings (mainly schools)</a:t>
            </a:r>
          </a:p>
          <a:p>
            <a:pPr marL="261938" indent="-261938" defTabSz="850900">
              <a:lnSpc>
                <a:spcPct val="105000"/>
              </a:lnSpc>
              <a:spcBef>
                <a:spcPct val="45000"/>
              </a:spcBef>
              <a:buClr>
                <a:srgbClr val="99CC00"/>
              </a:buClr>
              <a:buFont typeface="Wingdings" pitchFamily="2" charset="2"/>
              <a:buChar char="§"/>
            </a:pPr>
            <a:r>
              <a:rPr lang="en-US" sz="2400" b="0">
                <a:solidFill>
                  <a:schemeClr val="bg1"/>
                </a:solidFill>
                <a:cs typeface="Times New Roman" pitchFamily="18" charset="0"/>
                <a:sym typeface="Symbol" pitchFamily="18" charset="2"/>
              </a:rPr>
              <a:t>Training actions for teachers, municipal staff and promoters</a:t>
            </a:r>
          </a:p>
        </p:txBody>
      </p:sp>
      <p:sp>
        <p:nvSpPr>
          <p:cNvPr id="19458" name="Rectangle 7"/>
          <p:cNvSpPr>
            <a:spLocks noChangeArrowheads="1"/>
          </p:cNvSpPr>
          <p:nvPr/>
        </p:nvSpPr>
        <p:spPr bwMode="auto">
          <a:xfrm>
            <a:off x="1187450" y="620713"/>
            <a:ext cx="7956550" cy="1384300"/>
          </a:xfrm>
          <a:prstGeom prst="rect">
            <a:avLst/>
          </a:prstGeom>
          <a:noFill/>
          <a:ln w="9525">
            <a:noFill/>
            <a:miter lim="800000"/>
            <a:headEnd/>
            <a:tailEnd/>
          </a:ln>
        </p:spPr>
        <p:txBody>
          <a:bodyPr>
            <a:spAutoFit/>
          </a:bodyPr>
          <a:lstStyle/>
          <a:p>
            <a:pPr>
              <a:lnSpc>
                <a:spcPct val="150000"/>
              </a:lnSpc>
            </a:pPr>
            <a:r>
              <a:rPr lang="en-US" sz="2800">
                <a:solidFill>
                  <a:srgbClr val="99CC00"/>
                </a:solidFill>
                <a:sym typeface="Symbol" pitchFamily="18" charset="2"/>
              </a:rPr>
              <a:t>Almada Local Communication Campaign</a:t>
            </a:r>
          </a:p>
          <a:p>
            <a:pPr>
              <a:lnSpc>
                <a:spcPct val="150000"/>
              </a:lnSpc>
            </a:pPr>
            <a:r>
              <a:rPr lang="en-US" sz="2800">
                <a:solidFill>
                  <a:srgbClr val="99CC00"/>
                </a:solidFill>
                <a:sym typeface="Symbol" pitchFamily="18" charset="2"/>
              </a:rPr>
              <a:t>Main outcomes to deliver: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ChangeArrowheads="1"/>
          </p:cNvSpPr>
          <p:nvPr/>
        </p:nvSpPr>
        <p:spPr bwMode="auto">
          <a:xfrm>
            <a:off x="539750" y="1984375"/>
            <a:ext cx="8424863" cy="3587750"/>
          </a:xfrm>
          <a:prstGeom prst="rect">
            <a:avLst/>
          </a:prstGeom>
          <a:noFill/>
          <a:ln w="9525">
            <a:noFill/>
            <a:miter lim="800000"/>
            <a:headEnd/>
            <a:tailEnd/>
          </a:ln>
        </p:spPr>
        <p:txBody>
          <a:bodyPr>
            <a:spAutoFit/>
          </a:bodyPr>
          <a:lstStyle/>
          <a:p>
            <a:pPr marL="261938" indent="-261938" defTabSz="850900">
              <a:lnSpc>
                <a:spcPct val="105000"/>
              </a:lnSpc>
              <a:spcBef>
                <a:spcPct val="45000"/>
              </a:spcBef>
              <a:buClr>
                <a:srgbClr val="99CC00"/>
              </a:buClr>
              <a:buFont typeface="Wingdings" pitchFamily="2" charset="2"/>
              <a:buChar char="§"/>
            </a:pPr>
            <a:r>
              <a:rPr lang="pt-PT" sz="2400" b="0">
                <a:solidFill>
                  <a:schemeClr val="bg1"/>
                </a:solidFill>
                <a:cs typeface="Times New Roman" pitchFamily="18" charset="0"/>
                <a:sym typeface="Symbol" pitchFamily="18" charset="2"/>
              </a:rPr>
              <a:t>“Instruction Manual” for buildings</a:t>
            </a:r>
          </a:p>
          <a:p>
            <a:pPr marL="711200" lvl="1" indent="-254000"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It will include energy performance detail and official certificates, compiled and organized, and user information about the use of renewables, tips to save energy, info on sustainable transport for the building location, etc.</a:t>
            </a:r>
          </a:p>
          <a:p>
            <a:pPr marL="261938" indent="-261938"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Will be available for all new buildings (a copy for each appartment) and new and existing municipal buildings.</a:t>
            </a:r>
          </a:p>
          <a:p>
            <a:pPr marL="261938" indent="-261938"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Already introduced in municipal building regulation</a:t>
            </a:r>
          </a:p>
          <a:p>
            <a:pPr marL="261938" indent="-261938"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Next steps: create standard contents, design, training and promotion</a:t>
            </a:r>
            <a:endParaRPr lang="en-GB" sz="2000" b="0">
              <a:solidFill>
                <a:schemeClr val="bg1"/>
              </a:solidFill>
              <a:cs typeface="Times New Roman" pitchFamily="18" charset="0"/>
              <a:sym typeface="Symbol" pitchFamily="18" charset="2"/>
            </a:endParaRPr>
          </a:p>
        </p:txBody>
      </p:sp>
      <p:sp>
        <p:nvSpPr>
          <p:cNvPr id="21506" name="Rectangle 3"/>
          <p:cNvSpPr>
            <a:spLocks noChangeArrowheads="1"/>
          </p:cNvSpPr>
          <p:nvPr/>
        </p:nvSpPr>
        <p:spPr bwMode="auto">
          <a:xfrm>
            <a:off x="1152525" y="781050"/>
            <a:ext cx="7956550" cy="1223963"/>
          </a:xfrm>
          <a:prstGeom prst="rect">
            <a:avLst/>
          </a:prstGeom>
          <a:noFill/>
          <a:ln w="9525">
            <a:noFill/>
            <a:miter lim="800000"/>
            <a:headEnd/>
            <a:tailEnd/>
          </a:ln>
        </p:spPr>
        <p:txBody>
          <a:bodyPr>
            <a:spAutoFit/>
          </a:bodyPr>
          <a:lstStyle/>
          <a:p>
            <a:pPr>
              <a:lnSpc>
                <a:spcPct val="150000"/>
              </a:lnSpc>
            </a:pPr>
            <a:r>
              <a:rPr lang="en-GB" sz="2800">
                <a:solidFill>
                  <a:srgbClr val="99CC00"/>
                </a:solidFill>
                <a:sym typeface="Symbol" pitchFamily="18" charset="2"/>
              </a:rPr>
              <a:t>Energy book of the building</a:t>
            </a:r>
          </a:p>
          <a:p>
            <a:pPr>
              <a:lnSpc>
                <a:spcPct val="150000"/>
              </a:lnSpc>
            </a:pPr>
            <a:r>
              <a:rPr lang="pt-PT" sz="2400">
                <a:solidFill>
                  <a:srgbClr val="99CC00"/>
                </a:solidFill>
                <a:sym typeface="Symbol" pitchFamily="18" charset="2"/>
              </a:rPr>
              <a:t>What is it?</a:t>
            </a:r>
            <a:endParaRPr lang="en-GB" sz="2400">
              <a:solidFill>
                <a:srgbClr val="99CC00"/>
              </a:solidFill>
              <a:sym typeface="Symbol" pitchFamily="18" charset="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p:cNvSpPr>
          <p:nvPr/>
        </p:nvSpPr>
        <p:spPr bwMode="auto">
          <a:xfrm>
            <a:off x="1017588" y="2046288"/>
            <a:ext cx="8091487" cy="454025"/>
          </a:xfrm>
          <a:prstGeom prst="rect">
            <a:avLst/>
          </a:prstGeom>
          <a:noFill/>
          <a:ln w="9525">
            <a:noFill/>
            <a:miter lim="800000"/>
            <a:headEnd/>
            <a:tailEnd/>
          </a:ln>
        </p:spPr>
        <p:txBody>
          <a:bodyPr>
            <a:spAutoFit/>
          </a:bodyPr>
          <a:lstStyle/>
          <a:p>
            <a:pPr marL="261938" indent="-261938" defTabSz="850900">
              <a:lnSpc>
                <a:spcPct val="105000"/>
              </a:lnSpc>
              <a:spcBef>
                <a:spcPct val="45000"/>
              </a:spcBef>
              <a:buClr>
                <a:srgbClr val="99CC00"/>
              </a:buClr>
              <a:buFont typeface="Wingdings" pitchFamily="2" charset="2"/>
              <a:buChar char="§"/>
            </a:pPr>
            <a:r>
              <a:rPr lang="en-GB" sz="2400" b="0">
                <a:solidFill>
                  <a:schemeClr val="bg1"/>
                </a:solidFill>
                <a:cs typeface="Times New Roman" pitchFamily="18" charset="0"/>
                <a:sym typeface="Symbol" pitchFamily="18" charset="2"/>
              </a:rPr>
              <a:t>Cyber-Display</a:t>
            </a:r>
            <a:r>
              <a:rPr lang="en-GB" sz="2400" b="0" baseline="30000">
                <a:solidFill>
                  <a:schemeClr val="bg1"/>
                </a:solidFill>
                <a:cs typeface="Arial" charset="0"/>
                <a:sym typeface="Symbol" pitchFamily="18" charset="2"/>
              </a:rPr>
              <a:t>®</a:t>
            </a:r>
            <a:r>
              <a:rPr lang="en-GB" sz="2400" b="0">
                <a:solidFill>
                  <a:schemeClr val="bg1"/>
                </a:solidFill>
                <a:cs typeface="Times New Roman" pitchFamily="18" charset="0"/>
                <a:sym typeface="Symbol" pitchFamily="18" charset="2"/>
              </a:rPr>
              <a:t> dissemination for pupils and schools</a:t>
            </a:r>
          </a:p>
        </p:txBody>
      </p:sp>
      <p:sp>
        <p:nvSpPr>
          <p:cNvPr id="23554" name="Rectangle 3"/>
          <p:cNvSpPr>
            <a:spLocks noChangeArrowheads="1"/>
          </p:cNvSpPr>
          <p:nvPr/>
        </p:nvSpPr>
        <p:spPr bwMode="auto">
          <a:xfrm>
            <a:off x="1152525" y="635000"/>
            <a:ext cx="7956550" cy="1304925"/>
          </a:xfrm>
          <a:prstGeom prst="rect">
            <a:avLst/>
          </a:prstGeom>
          <a:noFill/>
          <a:ln w="9525">
            <a:noFill/>
            <a:miter lim="800000"/>
            <a:headEnd/>
            <a:tailEnd/>
          </a:ln>
        </p:spPr>
        <p:txBody>
          <a:bodyPr>
            <a:spAutoFit/>
          </a:bodyPr>
          <a:lstStyle/>
          <a:p>
            <a:pPr>
              <a:lnSpc>
                <a:spcPct val="150000"/>
              </a:lnSpc>
            </a:pPr>
            <a:r>
              <a:rPr lang="en-GB" sz="2800">
                <a:solidFill>
                  <a:srgbClr val="99CC00"/>
                </a:solidFill>
                <a:sym typeface="Symbol" pitchFamily="18" charset="2"/>
              </a:rPr>
              <a:t>Green Week of Almada, National Energy Day: 29</a:t>
            </a:r>
            <a:r>
              <a:rPr lang="en-GB" sz="2800" baseline="30000">
                <a:solidFill>
                  <a:srgbClr val="99CC00"/>
                </a:solidFill>
                <a:sym typeface="Symbol" pitchFamily="18" charset="2"/>
              </a:rPr>
              <a:t>th</a:t>
            </a:r>
            <a:r>
              <a:rPr lang="en-GB" sz="2800">
                <a:solidFill>
                  <a:srgbClr val="99CC00"/>
                </a:solidFill>
                <a:sym typeface="Symbol" pitchFamily="18" charset="2"/>
              </a:rPr>
              <a:t> May</a:t>
            </a:r>
          </a:p>
        </p:txBody>
      </p:sp>
      <p:pic>
        <p:nvPicPr>
          <p:cNvPr id="23555" name="Picture 2"/>
          <p:cNvPicPr>
            <a:picLocks noChangeAspect="1" noChangeArrowheads="1"/>
          </p:cNvPicPr>
          <p:nvPr/>
        </p:nvPicPr>
        <p:blipFill>
          <a:blip r:embed="rId3"/>
          <a:srcRect/>
          <a:stretch>
            <a:fillRect/>
          </a:stretch>
        </p:blipFill>
        <p:spPr bwMode="auto">
          <a:xfrm>
            <a:off x="2571750" y="2500313"/>
            <a:ext cx="5214938" cy="3467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ítulo 1"/>
          <p:cNvSpPr>
            <a:spLocks noGrp="1"/>
          </p:cNvSpPr>
          <p:nvPr>
            <p:ph type="title"/>
          </p:nvPr>
        </p:nvSpPr>
        <p:spPr/>
        <p:txBody>
          <a:bodyPr/>
          <a:lstStyle/>
          <a:p>
            <a:endParaRPr lang="en-US" smtClean="0"/>
          </a:p>
        </p:txBody>
      </p:sp>
      <p:pic>
        <p:nvPicPr>
          <p:cNvPr id="25602" name="Picture 5" descr="F:\L1120270.JPG"/>
          <p:cNvPicPr>
            <a:picLocks noChangeAspect="1" noChangeArrowheads="1"/>
          </p:cNvPicPr>
          <p:nvPr/>
        </p:nvPicPr>
        <p:blipFill>
          <a:blip r:embed="rId2"/>
          <a:srcRect/>
          <a:stretch>
            <a:fillRect/>
          </a:stretch>
        </p:blipFill>
        <p:spPr bwMode="auto">
          <a:xfrm>
            <a:off x="1428750" y="3857625"/>
            <a:ext cx="3000375" cy="2251075"/>
          </a:xfrm>
          <a:prstGeom prst="rect">
            <a:avLst/>
          </a:prstGeom>
          <a:noFill/>
          <a:ln w="9525">
            <a:noFill/>
            <a:miter lim="800000"/>
            <a:headEnd/>
            <a:tailEnd/>
          </a:ln>
        </p:spPr>
      </p:pic>
      <p:pic>
        <p:nvPicPr>
          <p:cNvPr id="25603" name="Picture 6" descr="F:\L1120271.JPG"/>
          <p:cNvPicPr>
            <a:picLocks noChangeAspect="1" noChangeArrowheads="1"/>
          </p:cNvPicPr>
          <p:nvPr/>
        </p:nvPicPr>
        <p:blipFill>
          <a:blip r:embed="rId3"/>
          <a:srcRect/>
          <a:stretch>
            <a:fillRect/>
          </a:stretch>
        </p:blipFill>
        <p:spPr bwMode="auto">
          <a:xfrm>
            <a:off x="1643063" y="1285875"/>
            <a:ext cx="3000375" cy="2251075"/>
          </a:xfrm>
          <a:prstGeom prst="rect">
            <a:avLst/>
          </a:prstGeom>
          <a:noFill/>
          <a:ln w="9525">
            <a:noFill/>
            <a:miter lim="800000"/>
            <a:headEnd/>
            <a:tailEnd/>
          </a:ln>
        </p:spPr>
      </p:pic>
      <p:pic>
        <p:nvPicPr>
          <p:cNvPr id="25604" name="Picture 8" descr="F:\L1120273.JPG"/>
          <p:cNvPicPr>
            <a:picLocks noGrp="1" noChangeAspect="1" noChangeArrowheads="1"/>
          </p:cNvPicPr>
          <p:nvPr>
            <p:ph idx="1"/>
          </p:nvPr>
        </p:nvPicPr>
        <p:blipFill>
          <a:blip r:embed="rId4"/>
          <a:srcRect/>
          <a:stretch>
            <a:fillRect/>
          </a:stretch>
        </p:blipFill>
        <p:spPr>
          <a:xfrm>
            <a:off x="5286375" y="2214563"/>
            <a:ext cx="3071813" cy="2303462"/>
          </a:xfrm>
        </p:spPr>
      </p:pic>
      <p:pic>
        <p:nvPicPr>
          <p:cNvPr id="25605" name="Picture 9" descr="F:\L1120272.JPG"/>
          <p:cNvPicPr>
            <a:picLocks noChangeAspect="1" noChangeArrowheads="1"/>
          </p:cNvPicPr>
          <p:nvPr/>
        </p:nvPicPr>
        <p:blipFill>
          <a:blip r:embed="rId5"/>
          <a:srcRect/>
          <a:stretch>
            <a:fillRect/>
          </a:stretch>
        </p:blipFill>
        <p:spPr bwMode="auto">
          <a:xfrm>
            <a:off x="3214688" y="3357563"/>
            <a:ext cx="3000375" cy="225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ChangeArrowheads="1"/>
          </p:cNvSpPr>
          <p:nvPr/>
        </p:nvSpPr>
        <p:spPr bwMode="auto">
          <a:xfrm>
            <a:off x="539750" y="1984375"/>
            <a:ext cx="8424863" cy="2946400"/>
          </a:xfrm>
          <a:prstGeom prst="rect">
            <a:avLst/>
          </a:prstGeom>
          <a:noFill/>
          <a:ln w="9525">
            <a:noFill/>
            <a:miter lim="800000"/>
            <a:headEnd/>
            <a:tailEnd/>
          </a:ln>
        </p:spPr>
        <p:txBody>
          <a:bodyPr>
            <a:spAutoFit/>
          </a:bodyPr>
          <a:lstStyle/>
          <a:p>
            <a:pPr marL="261938" indent="-261938" defTabSz="850900">
              <a:lnSpc>
                <a:spcPct val="105000"/>
              </a:lnSpc>
              <a:spcBef>
                <a:spcPct val="45000"/>
              </a:spcBef>
              <a:buClr>
                <a:srgbClr val="99CC00"/>
              </a:buClr>
              <a:buFont typeface="Wingdings" pitchFamily="2" charset="2"/>
              <a:buChar char="§"/>
            </a:pPr>
            <a:r>
              <a:rPr lang="pt-PT" sz="2400" b="0">
                <a:solidFill>
                  <a:schemeClr val="bg1"/>
                </a:solidFill>
                <a:cs typeface="Times New Roman" pitchFamily="18" charset="0"/>
                <a:sym typeface="Symbol" pitchFamily="18" charset="2"/>
              </a:rPr>
              <a:t>“Instruction Manual” for using national energy certification</a:t>
            </a:r>
          </a:p>
          <a:p>
            <a:pPr marL="711200" lvl="1" indent="-254000"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It will include all the features of legislation on an easy access publication</a:t>
            </a:r>
          </a:p>
          <a:p>
            <a:pPr marL="261938" indent="-261938"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Mainly directed to energy certification experts</a:t>
            </a:r>
          </a:p>
          <a:p>
            <a:pPr marL="261938" indent="-261938"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Will include introduction on nergy efficiency in buoildings and certification accessible for general public</a:t>
            </a:r>
          </a:p>
          <a:p>
            <a:pPr marL="261938" indent="-261938" defTabSz="850900">
              <a:lnSpc>
                <a:spcPct val="105000"/>
              </a:lnSpc>
              <a:spcBef>
                <a:spcPct val="45000"/>
              </a:spcBef>
              <a:buClr>
                <a:srgbClr val="99CC00"/>
              </a:buClr>
              <a:buFont typeface="Wingdings" pitchFamily="2" charset="2"/>
              <a:buChar char="§"/>
            </a:pPr>
            <a:r>
              <a:rPr lang="pt-PT" sz="2000" b="0">
                <a:solidFill>
                  <a:schemeClr val="bg1"/>
                </a:solidFill>
                <a:cs typeface="Times New Roman" pitchFamily="18" charset="0"/>
                <a:sym typeface="Symbol" pitchFamily="18" charset="2"/>
              </a:rPr>
              <a:t>Cooperation with university</a:t>
            </a:r>
            <a:endParaRPr lang="en-GB" sz="2000" b="0">
              <a:solidFill>
                <a:schemeClr val="bg1"/>
              </a:solidFill>
              <a:cs typeface="Times New Roman" pitchFamily="18" charset="0"/>
              <a:sym typeface="Symbol" pitchFamily="18" charset="2"/>
            </a:endParaRPr>
          </a:p>
        </p:txBody>
      </p:sp>
      <p:sp>
        <p:nvSpPr>
          <p:cNvPr id="26626" name="Rectangle 3"/>
          <p:cNvSpPr>
            <a:spLocks noChangeArrowheads="1"/>
          </p:cNvSpPr>
          <p:nvPr/>
        </p:nvSpPr>
        <p:spPr bwMode="auto">
          <a:xfrm>
            <a:off x="1152525" y="781050"/>
            <a:ext cx="7956550" cy="1281113"/>
          </a:xfrm>
          <a:prstGeom prst="rect">
            <a:avLst/>
          </a:prstGeom>
          <a:noFill/>
          <a:ln w="9525">
            <a:noFill/>
            <a:miter lim="800000"/>
            <a:headEnd/>
            <a:tailEnd/>
          </a:ln>
        </p:spPr>
        <p:txBody>
          <a:bodyPr>
            <a:spAutoFit/>
          </a:bodyPr>
          <a:lstStyle/>
          <a:p>
            <a:pPr>
              <a:lnSpc>
                <a:spcPct val="150000"/>
              </a:lnSpc>
            </a:pPr>
            <a:r>
              <a:rPr lang="en-GB" sz="2800">
                <a:solidFill>
                  <a:srgbClr val="99CC00"/>
                </a:solidFill>
                <a:sym typeface="Symbol" pitchFamily="18" charset="2"/>
              </a:rPr>
              <a:t>Certification made simple</a:t>
            </a:r>
          </a:p>
          <a:p>
            <a:pPr>
              <a:lnSpc>
                <a:spcPct val="150000"/>
              </a:lnSpc>
            </a:pPr>
            <a:r>
              <a:rPr lang="pt-PT" sz="2400">
                <a:solidFill>
                  <a:srgbClr val="99CC00"/>
                </a:solidFill>
                <a:sym typeface="Symbol" pitchFamily="18" charset="2"/>
              </a:rPr>
              <a:t>What is it?</a:t>
            </a:r>
            <a:endParaRPr lang="en-GB" sz="2400">
              <a:solidFill>
                <a:srgbClr val="99CC00"/>
              </a:solidFill>
              <a:sym typeface="Symbol" pitchFamily="18" charset="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ChangeArrowheads="1"/>
          </p:cNvSpPr>
          <p:nvPr/>
        </p:nvSpPr>
        <p:spPr bwMode="auto">
          <a:xfrm>
            <a:off x="1152525" y="781050"/>
            <a:ext cx="7956550" cy="1281113"/>
          </a:xfrm>
          <a:prstGeom prst="rect">
            <a:avLst/>
          </a:prstGeom>
          <a:noFill/>
          <a:ln w="9525">
            <a:noFill/>
            <a:miter lim="800000"/>
            <a:headEnd/>
            <a:tailEnd/>
          </a:ln>
        </p:spPr>
        <p:txBody>
          <a:bodyPr>
            <a:spAutoFit/>
          </a:bodyPr>
          <a:lstStyle/>
          <a:p>
            <a:pPr>
              <a:lnSpc>
                <a:spcPct val="150000"/>
              </a:lnSpc>
            </a:pPr>
            <a:r>
              <a:rPr lang="en-GB" sz="2800">
                <a:solidFill>
                  <a:srgbClr val="99CC00"/>
                </a:solidFill>
                <a:sym typeface="Symbol" pitchFamily="18" charset="2"/>
              </a:rPr>
              <a:t>Certification made simple</a:t>
            </a:r>
          </a:p>
          <a:p>
            <a:pPr>
              <a:lnSpc>
                <a:spcPct val="150000"/>
              </a:lnSpc>
            </a:pPr>
            <a:r>
              <a:rPr lang="pt-PT" sz="2400">
                <a:solidFill>
                  <a:srgbClr val="99CC00"/>
                </a:solidFill>
                <a:sym typeface="Symbol" pitchFamily="18" charset="2"/>
              </a:rPr>
              <a:t>Before:</a:t>
            </a:r>
            <a:endParaRPr lang="en-GB" sz="2400">
              <a:solidFill>
                <a:srgbClr val="99CC00"/>
              </a:solidFill>
              <a:sym typeface="Symbol" pitchFamily="18" charset="2"/>
            </a:endParaRPr>
          </a:p>
        </p:txBody>
      </p:sp>
      <p:pic>
        <p:nvPicPr>
          <p:cNvPr id="34820" name="Picture 4"/>
          <p:cNvPicPr>
            <a:picLocks noChangeAspect="1" noChangeArrowheads="1"/>
          </p:cNvPicPr>
          <p:nvPr/>
        </p:nvPicPr>
        <p:blipFill>
          <a:blip r:embed="rId3"/>
          <a:srcRect l="27162" t="17876" r="27356" b="5000"/>
          <a:stretch>
            <a:fillRect/>
          </a:stretch>
        </p:blipFill>
        <p:spPr bwMode="auto">
          <a:xfrm>
            <a:off x="684213" y="1989138"/>
            <a:ext cx="4008437" cy="4248150"/>
          </a:xfrm>
          <a:prstGeom prst="rect">
            <a:avLst/>
          </a:prstGeom>
          <a:noFill/>
          <a:ln w="9525">
            <a:noFill/>
            <a:miter lim="800000"/>
            <a:headEnd/>
            <a:tailEnd/>
          </a:ln>
          <a:effectLst/>
        </p:spPr>
      </p:pic>
      <p:pic>
        <p:nvPicPr>
          <p:cNvPr id="34821" name="Picture 5"/>
          <p:cNvPicPr>
            <a:picLocks noChangeAspect="1" noChangeArrowheads="1"/>
          </p:cNvPicPr>
          <p:nvPr/>
        </p:nvPicPr>
        <p:blipFill>
          <a:blip r:embed="rId4"/>
          <a:srcRect l="26967" t="17876" r="26965" b="5000"/>
          <a:stretch>
            <a:fillRect/>
          </a:stretch>
        </p:blipFill>
        <p:spPr bwMode="auto">
          <a:xfrm>
            <a:off x="4787900" y="1844675"/>
            <a:ext cx="4197350" cy="4392613"/>
          </a:xfrm>
          <a:prstGeom prst="rect">
            <a:avLst/>
          </a:prstGeom>
          <a:noFill/>
          <a:ln w="9525">
            <a:noFill/>
            <a:miter lim="800000"/>
            <a:headEnd/>
            <a:tailEnd/>
          </a:ln>
          <a:effectLst/>
        </p:spPr>
      </p:pic>
      <p:sp>
        <p:nvSpPr>
          <p:cNvPr id="34823" name="Rectangle 3"/>
          <p:cNvSpPr>
            <a:spLocks noChangeArrowheads="1"/>
          </p:cNvSpPr>
          <p:nvPr/>
        </p:nvSpPr>
        <p:spPr bwMode="auto">
          <a:xfrm>
            <a:off x="3203575" y="3357563"/>
            <a:ext cx="2663825" cy="1463675"/>
          </a:xfrm>
          <a:prstGeom prst="rect">
            <a:avLst/>
          </a:prstGeom>
          <a:solidFill>
            <a:schemeClr val="bg1"/>
          </a:solidFill>
          <a:ln w="9525">
            <a:noFill/>
            <a:miter lim="800000"/>
            <a:headEnd/>
            <a:tailEnd/>
          </a:ln>
        </p:spPr>
        <p:txBody>
          <a:bodyPr>
            <a:spAutoFit/>
          </a:bodyPr>
          <a:lstStyle/>
          <a:p>
            <a:pPr>
              <a:lnSpc>
                <a:spcPct val="150000"/>
              </a:lnSpc>
            </a:pPr>
            <a:r>
              <a:rPr lang="en-GB" sz="6000">
                <a:solidFill>
                  <a:srgbClr val="99CC00"/>
                </a:solidFill>
                <a:sym typeface="Symbol" pitchFamily="18" charset="2"/>
              </a:rPr>
              <a:t>After?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ChangeArrowheads="1"/>
          </p:cNvSpPr>
          <p:nvPr/>
        </p:nvSpPr>
        <p:spPr bwMode="auto">
          <a:xfrm>
            <a:off x="1152525" y="655638"/>
            <a:ext cx="7956550" cy="658812"/>
          </a:xfrm>
          <a:prstGeom prst="rect">
            <a:avLst/>
          </a:prstGeom>
          <a:noFill/>
          <a:ln w="9525">
            <a:noFill/>
            <a:miter lim="800000"/>
            <a:headEnd/>
            <a:tailEnd/>
          </a:ln>
        </p:spPr>
        <p:txBody>
          <a:bodyPr>
            <a:spAutoFit/>
          </a:bodyPr>
          <a:lstStyle/>
          <a:p>
            <a:pPr>
              <a:lnSpc>
                <a:spcPct val="150000"/>
              </a:lnSpc>
            </a:pPr>
            <a:r>
              <a:rPr lang="en-US" sz="2800">
                <a:solidFill>
                  <a:srgbClr val="99CC00"/>
                </a:solidFill>
                <a:sym typeface="Symbol" pitchFamily="18" charset="2"/>
              </a:rPr>
              <a:t>Local dissemination: media articles</a:t>
            </a:r>
          </a:p>
        </p:txBody>
      </p:sp>
      <p:pic>
        <p:nvPicPr>
          <p:cNvPr id="28674" name="Picture 5"/>
          <p:cNvPicPr>
            <a:picLocks noChangeAspect="1" noChangeArrowheads="1"/>
          </p:cNvPicPr>
          <p:nvPr/>
        </p:nvPicPr>
        <p:blipFill>
          <a:blip r:embed="rId3"/>
          <a:srcRect/>
          <a:stretch>
            <a:fillRect/>
          </a:stretch>
        </p:blipFill>
        <p:spPr bwMode="auto">
          <a:xfrm>
            <a:off x="2268538" y="1303338"/>
            <a:ext cx="4608512" cy="4554537"/>
          </a:xfrm>
          <a:prstGeom prst="rect">
            <a:avLst/>
          </a:prstGeom>
          <a:noFill/>
          <a:ln w="9525">
            <a:noFill/>
            <a:miter lim="800000"/>
            <a:headEnd/>
            <a:tailEnd/>
          </a:ln>
        </p:spPr>
      </p:pic>
      <p:sp>
        <p:nvSpPr>
          <p:cNvPr id="28675" name="Rectangle 6"/>
          <p:cNvSpPr>
            <a:spLocks noChangeArrowheads="1"/>
          </p:cNvSpPr>
          <p:nvPr/>
        </p:nvSpPr>
        <p:spPr bwMode="auto">
          <a:xfrm>
            <a:off x="4643438" y="3498850"/>
            <a:ext cx="1873250" cy="2016125"/>
          </a:xfrm>
          <a:prstGeom prst="rect">
            <a:avLst/>
          </a:prstGeom>
          <a:solidFill>
            <a:schemeClr val="accent2">
              <a:alpha val="87057"/>
            </a:schemeClr>
          </a:solidFill>
          <a:ln w="9525">
            <a:noFill/>
            <a:miter lim="800000"/>
            <a:headEnd/>
            <a:tailEnd/>
          </a:ln>
        </p:spPr>
        <p:txBody>
          <a:bodyPr wrap="none" anchor="ctr"/>
          <a:lstStyle/>
          <a:p>
            <a:endParaRPr lang="en-US"/>
          </a:p>
        </p:txBody>
      </p:sp>
      <p:sp>
        <p:nvSpPr>
          <p:cNvPr id="28676" name="Rectangle 7"/>
          <p:cNvSpPr>
            <a:spLocks noChangeArrowheads="1"/>
          </p:cNvSpPr>
          <p:nvPr/>
        </p:nvSpPr>
        <p:spPr bwMode="auto">
          <a:xfrm>
            <a:off x="5219700" y="2201863"/>
            <a:ext cx="1296988" cy="1296987"/>
          </a:xfrm>
          <a:prstGeom prst="rect">
            <a:avLst/>
          </a:prstGeom>
          <a:solidFill>
            <a:schemeClr val="accent2">
              <a:alpha val="87057"/>
            </a:schemeClr>
          </a:solidFill>
          <a:ln w="9525">
            <a:noFill/>
            <a:miter lim="800000"/>
            <a:headEnd/>
            <a:tailEnd/>
          </a:ln>
        </p:spPr>
        <p:txBody>
          <a:bodyPr wrap="none" anchor="ctr"/>
          <a:lstStyle/>
          <a:p>
            <a:endParaRPr lang="en-US"/>
          </a:p>
        </p:txBody>
      </p:sp>
      <p:sp>
        <p:nvSpPr>
          <p:cNvPr id="28677" name="AutoShape 9"/>
          <p:cNvSpPr>
            <a:spLocks noChangeArrowheads="1"/>
          </p:cNvSpPr>
          <p:nvPr/>
        </p:nvSpPr>
        <p:spPr bwMode="auto">
          <a:xfrm>
            <a:off x="2771775" y="4187825"/>
            <a:ext cx="1800225" cy="1584325"/>
          </a:xfrm>
          <a:prstGeom prst="roundRect">
            <a:avLst>
              <a:gd name="adj" fmla="val 16667"/>
            </a:avLst>
          </a:prstGeom>
          <a:noFill/>
          <a:ln w="22225">
            <a:solidFill>
              <a:srgbClr val="FF6600"/>
            </a:solidFill>
            <a:round/>
            <a:headEnd/>
            <a:tailEnd/>
          </a:ln>
        </p:spPr>
        <p:txBody>
          <a:bodyPr wrap="none" anchor="ctr"/>
          <a:lstStyle/>
          <a:p>
            <a:endParaRPr lang="en-US"/>
          </a:p>
        </p:txBody>
      </p:sp>
      <p:sp>
        <p:nvSpPr>
          <p:cNvPr id="28678" name="AutoShape 10"/>
          <p:cNvSpPr>
            <a:spLocks noChangeArrowheads="1"/>
          </p:cNvSpPr>
          <p:nvPr/>
        </p:nvSpPr>
        <p:spPr bwMode="auto">
          <a:xfrm>
            <a:off x="5219700" y="1704975"/>
            <a:ext cx="1223963" cy="504825"/>
          </a:xfrm>
          <a:prstGeom prst="roundRect">
            <a:avLst>
              <a:gd name="adj" fmla="val 16667"/>
            </a:avLst>
          </a:prstGeom>
          <a:noFill/>
          <a:ln w="22225">
            <a:solidFill>
              <a:srgbClr val="FF6600"/>
            </a:solidFill>
            <a:round/>
            <a:headEnd/>
            <a:tailEnd/>
          </a:ln>
        </p:spPr>
        <p:txBody>
          <a:bodyPr wrap="none" anchor="ctr"/>
          <a:lstStyle/>
          <a:p>
            <a:endParaRPr lang="en-US"/>
          </a:p>
        </p:txBody>
      </p:sp>
      <p:sp>
        <p:nvSpPr>
          <p:cNvPr id="28679" name="Rectangle 11"/>
          <p:cNvSpPr>
            <a:spLocks noChangeArrowheads="1"/>
          </p:cNvSpPr>
          <p:nvPr/>
        </p:nvSpPr>
        <p:spPr bwMode="auto">
          <a:xfrm>
            <a:off x="5076825" y="1316038"/>
            <a:ext cx="1582738" cy="73025"/>
          </a:xfrm>
          <a:prstGeom prst="rect">
            <a:avLst/>
          </a:prstGeom>
          <a:solidFill>
            <a:schemeClr val="bg1"/>
          </a:solidFill>
          <a:ln w="9525">
            <a:noFill/>
            <a:miter lim="800000"/>
            <a:headEnd/>
            <a:tailEnd/>
          </a:ln>
        </p:spPr>
        <p:txBody>
          <a:bodyPr wrap="none" anchor="ctr"/>
          <a:lstStyle/>
          <a:p>
            <a:endParaRPr lang="en-US"/>
          </a:p>
        </p:txBody>
      </p:sp>
      <p:sp>
        <p:nvSpPr>
          <p:cNvPr id="28680" name="Rectangle 12"/>
          <p:cNvSpPr>
            <a:spLocks noChangeArrowheads="1"/>
          </p:cNvSpPr>
          <p:nvPr/>
        </p:nvSpPr>
        <p:spPr bwMode="auto">
          <a:xfrm>
            <a:off x="4643438" y="5500688"/>
            <a:ext cx="2016125" cy="358775"/>
          </a:xfrm>
          <a:prstGeom prst="rect">
            <a:avLst/>
          </a:prstGeom>
          <a:solidFill>
            <a:schemeClr val="bg1"/>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ChangeArrowheads="1"/>
          </p:cNvSpPr>
          <p:nvPr/>
        </p:nvSpPr>
        <p:spPr bwMode="auto">
          <a:xfrm>
            <a:off x="611188" y="2530475"/>
            <a:ext cx="8091487" cy="3275013"/>
          </a:xfrm>
          <a:prstGeom prst="rect">
            <a:avLst/>
          </a:prstGeom>
          <a:noFill/>
          <a:ln w="9525">
            <a:noFill/>
            <a:miter lim="800000"/>
            <a:headEnd/>
            <a:tailEnd/>
          </a:ln>
        </p:spPr>
        <p:txBody>
          <a:bodyPr>
            <a:spAutoFit/>
          </a:bodyPr>
          <a:lstStyle/>
          <a:p>
            <a:pPr marL="261938" indent="-261938" defTabSz="850900">
              <a:lnSpc>
                <a:spcPct val="105000"/>
              </a:lnSpc>
              <a:spcBef>
                <a:spcPct val="10000"/>
              </a:spcBef>
              <a:buClr>
                <a:srgbClr val="99CC00"/>
              </a:buClr>
              <a:buFont typeface="Wingdings" pitchFamily="2" charset="2"/>
              <a:buChar char="§"/>
            </a:pPr>
            <a:r>
              <a:rPr lang="en-US" sz="2400" b="0">
                <a:solidFill>
                  <a:schemeClr val="bg1"/>
                </a:solidFill>
                <a:cs typeface="Times New Roman" pitchFamily="18" charset="0"/>
                <a:sym typeface="Symbol" pitchFamily="18" charset="2"/>
              </a:rPr>
              <a:t>20 posters already introduced and produced in Display software tool for schools (some updates);</a:t>
            </a:r>
          </a:p>
          <a:p>
            <a:pPr marL="261938" indent="-261938" defTabSz="850900">
              <a:lnSpc>
                <a:spcPct val="105000"/>
              </a:lnSpc>
              <a:spcBef>
                <a:spcPct val="10000"/>
              </a:spcBef>
              <a:buClr>
                <a:srgbClr val="99CC00"/>
              </a:buClr>
              <a:buFont typeface="Wingdings" pitchFamily="2" charset="2"/>
              <a:buChar char="§"/>
            </a:pPr>
            <a:r>
              <a:rPr lang="en-US" sz="2400" b="0">
                <a:solidFill>
                  <a:schemeClr val="bg1"/>
                </a:solidFill>
                <a:cs typeface="Times New Roman" pitchFamily="18" charset="0"/>
                <a:sym typeface="Symbol" pitchFamily="18" charset="2"/>
              </a:rPr>
              <a:t>One poster to be delivered during the Cyber display training</a:t>
            </a:r>
          </a:p>
          <a:p>
            <a:pPr marL="261938" indent="-261938" defTabSz="850900">
              <a:lnSpc>
                <a:spcPct val="105000"/>
              </a:lnSpc>
              <a:spcBef>
                <a:spcPct val="10000"/>
              </a:spcBef>
              <a:buClr>
                <a:srgbClr val="99CC00"/>
              </a:buClr>
              <a:buFont typeface="Wingdings" pitchFamily="2" charset="2"/>
              <a:buChar char="§"/>
            </a:pPr>
            <a:r>
              <a:rPr lang="en-US" sz="2400" b="0">
                <a:solidFill>
                  <a:schemeClr val="bg1"/>
                </a:solidFill>
                <a:cs typeface="Times New Roman" pitchFamily="18" charset="0"/>
                <a:sym typeface="Symbol" pitchFamily="18" charset="2"/>
              </a:rPr>
              <a:t>Includes updates on Portugal specific parameters (emission factors, primary energy factors…)</a:t>
            </a:r>
          </a:p>
          <a:p>
            <a:pPr marL="261938" indent="-261938" defTabSz="850900">
              <a:lnSpc>
                <a:spcPct val="105000"/>
              </a:lnSpc>
              <a:spcBef>
                <a:spcPct val="10000"/>
              </a:spcBef>
              <a:buClr>
                <a:srgbClr val="99CC00"/>
              </a:buClr>
              <a:buFont typeface="Wingdings" pitchFamily="2" charset="2"/>
              <a:buChar char="§"/>
            </a:pPr>
            <a:r>
              <a:rPr lang="en-US" sz="2400" b="0">
                <a:solidFill>
                  <a:schemeClr val="bg1"/>
                </a:solidFill>
                <a:cs typeface="Times New Roman" pitchFamily="18" charset="0"/>
                <a:sym typeface="Symbol" pitchFamily="18" charset="2"/>
              </a:rPr>
              <a:t>Dealing with updates approach (constant updating for comparison?)</a:t>
            </a:r>
          </a:p>
        </p:txBody>
      </p:sp>
      <p:sp>
        <p:nvSpPr>
          <p:cNvPr id="30722" name="Rectangle 5"/>
          <p:cNvSpPr>
            <a:spLocks noChangeArrowheads="1"/>
          </p:cNvSpPr>
          <p:nvPr/>
        </p:nvSpPr>
        <p:spPr bwMode="auto">
          <a:xfrm>
            <a:off x="1187450" y="803275"/>
            <a:ext cx="7956550" cy="1304925"/>
          </a:xfrm>
          <a:prstGeom prst="rect">
            <a:avLst/>
          </a:prstGeom>
          <a:noFill/>
          <a:ln w="9525">
            <a:noFill/>
            <a:miter lim="800000"/>
            <a:headEnd/>
            <a:tailEnd/>
          </a:ln>
        </p:spPr>
        <p:txBody>
          <a:bodyPr>
            <a:spAutoFit/>
          </a:bodyPr>
          <a:lstStyle/>
          <a:p>
            <a:pPr>
              <a:lnSpc>
                <a:spcPct val="150000"/>
              </a:lnSpc>
            </a:pPr>
            <a:r>
              <a:rPr lang="en-GB" sz="2800">
                <a:solidFill>
                  <a:srgbClr val="99CC00"/>
                </a:solidFill>
                <a:sym typeface="Symbol" pitchFamily="18" charset="2"/>
              </a:rPr>
              <a:t>Develop Display® campaign in, at least, 20 municipal buildings (mainly schools)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elo de apresentação predefinido">
  <a:themeElements>
    <a:clrScheme name="Modelo de apresentação predefini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elo de apresentação predefini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0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t-PT" sz="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990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t-PT" sz="800" b="1" i="0" u="none" strike="noStrike" cap="none" normalizeH="0" baseline="0" smtClean="0">
            <a:ln>
              <a:noFill/>
            </a:ln>
            <a:solidFill>
              <a:schemeClr val="tx1"/>
            </a:solidFill>
            <a:effectLst/>
            <a:latin typeface="Arial" charset="0"/>
          </a:defRPr>
        </a:defPPr>
      </a:lstStyle>
    </a:lnDef>
  </a:objectDefaults>
  <a:extraClrSchemeLst>
    <a:extraClrScheme>
      <a:clrScheme name="Modelo de apresentação predefini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elo de apresentação predefini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elo de apresentação predefini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elo de apresentação predefini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elo de apresentação predefini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elo de apresentação predefini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elo de apresentação predefini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elo de apresentação predefini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elo de apresentação predefini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elo de apresentação predefini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elo de apresentação predefini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elo de apresentação predefini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5296</TotalTime>
  <Words>286</Words>
  <Application>Microsoft Office PowerPoint</Application>
  <PresentationFormat>On-screen Show (4:3)</PresentationFormat>
  <Paragraphs>46</Paragraphs>
  <Slides>11</Slides>
  <Notes>8</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11</vt:i4>
      </vt:variant>
    </vt:vector>
  </HeadingPairs>
  <TitlesOfParts>
    <vt:vector size="17" baseType="lpstr">
      <vt:lpstr>Arial</vt:lpstr>
      <vt:lpstr>宋体</vt:lpstr>
      <vt:lpstr>Times New Roman</vt:lpstr>
      <vt:lpstr>Symbol</vt:lpstr>
      <vt:lpstr>Wingdings</vt:lpstr>
      <vt:lpstr>Modelo de apresentação predefinido</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Câmara Municipal de Almada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Patricia Pinto da Silva</dc:creator>
  <cp:lastModifiedBy>João Cleto</cp:lastModifiedBy>
  <cp:revision>130</cp:revision>
  <dcterms:created xsi:type="dcterms:W3CDTF">2007-09-27T17:38:09Z</dcterms:created>
  <dcterms:modified xsi:type="dcterms:W3CDTF">2009-11-23T23:03:33Z</dcterms:modified>
</cp:coreProperties>
</file>